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91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67" r:id="rId5"/>
    <p:sldId id="273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4" r:id="rId16"/>
    <p:sldId id="264" r:id="rId17"/>
    <p:sldId id="270" r:id="rId18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8F7"/>
    <a:srgbClr val="F2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 snapToObjects="1">
      <p:cViewPr varScale="1">
        <p:scale>
          <a:sx n="69" d="100"/>
          <a:sy n="69" d="100"/>
        </p:scale>
        <p:origin x="1520" y="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B1F58-7967-AC42-A33A-56E05870F454}" type="doc">
      <dgm:prSet loTypeId="urn:microsoft.com/office/officeart/2005/8/layout/funnel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0BC6E-8145-6D4B-8D27-3E03B4731AB3}">
      <dgm:prSet phldrT="[Text]" custT="1"/>
      <dgm:spPr/>
      <dgm:t>
        <a:bodyPr/>
        <a:lstStyle/>
        <a:p>
          <a:r>
            <a:rPr lang="en-US" sz="1800" b="1" dirty="0">
              <a:solidFill>
                <a:schemeClr val="bg1">
                  <a:lumMod val="50000"/>
                </a:schemeClr>
              </a:solidFill>
            </a:rPr>
            <a:t>Incumbent worker training</a:t>
          </a:r>
        </a:p>
      </dgm:t>
    </dgm:pt>
    <dgm:pt modelId="{404A82EF-FD3A-6144-876A-F7947691637F}" type="parTrans" cxnId="{9A171EFF-AE72-F748-BD36-BC6B4AB9F192}">
      <dgm:prSet/>
      <dgm:spPr/>
      <dgm:t>
        <a:bodyPr/>
        <a:lstStyle/>
        <a:p>
          <a:endParaRPr lang="en-US"/>
        </a:p>
      </dgm:t>
    </dgm:pt>
    <dgm:pt modelId="{57C91481-7036-7145-837A-8B8FFF1A7F25}" type="sibTrans" cxnId="{9A171EFF-AE72-F748-BD36-BC6B4AB9F192}">
      <dgm:prSet/>
      <dgm:spPr/>
      <dgm:t>
        <a:bodyPr/>
        <a:lstStyle/>
        <a:p>
          <a:endParaRPr lang="en-US"/>
        </a:p>
      </dgm:t>
    </dgm:pt>
    <dgm:pt modelId="{B3750044-9ECA-0740-8223-48EB2A3151C1}">
      <dgm:prSet phldrT="[Text]" custT="1"/>
      <dgm:spPr/>
      <dgm:t>
        <a:bodyPr/>
        <a:lstStyle/>
        <a:p>
          <a:r>
            <a:rPr lang="en-US" sz="1800" b="1" dirty="0">
              <a:solidFill>
                <a:schemeClr val="bg1">
                  <a:lumMod val="50000"/>
                </a:schemeClr>
              </a:solidFill>
            </a:rPr>
            <a:t>Skills gaps</a:t>
          </a:r>
        </a:p>
      </dgm:t>
    </dgm:pt>
    <dgm:pt modelId="{A6179EE2-6F30-8543-AC98-8ED418E2CC4C}" type="parTrans" cxnId="{84EF7987-8829-0441-8FAC-27D265D7E510}">
      <dgm:prSet/>
      <dgm:spPr/>
      <dgm:t>
        <a:bodyPr/>
        <a:lstStyle/>
        <a:p>
          <a:endParaRPr lang="en-US"/>
        </a:p>
      </dgm:t>
    </dgm:pt>
    <dgm:pt modelId="{DDFAF2D4-E3BB-2B4B-8DE2-A5CF379C299C}" type="sibTrans" cxnId="{84EF7987-8829-0441-8FAC-27D265D7E510}">
      <dgm:prSet/>
      <dgm:spPr/>
      <dgm:t>
        <a:bodyPr/>
        <a:lstStyle/>
        <a:p>
          <a:endParaRPr lang="en-US"/>
        </a:p>
      </dgm:t>
    </dgm:pt>
    <dgm:pt modelId="{3387C07F-ABF5-7A4A-98C4-C182FA301D07}">
      <dgm:prSet phldrT="[Text]" custT="1"/>
      <dgm:spPr/>
      <dgm:t>
        <a:bodyPr/>
        <a:lstStyle/>
        <a:p>
          <a:r>
            <a:rPr lang="en-US" sz="1700" b="1" dirty="0">
              <a:solidFill>
                <a:schemeClr val="bg1">
                  <a:lumMod val="50000"/>
                </a:schemeClr>
              </a:solidFill>
            </a:rPr>
            <a:t>Unemployment</a:t>
          </a:r>
        </a:p>
      </dgm:t>
    </dgm:pt>
    <dgm:pt modelId="{3C755732-E46B-7C47-88FA-48B9DECF985F}" type="parTrans" cxnId="{547D2F87-2296-F940-86DF-91DE4969B61A}">
      <dgm:prSet/>
      <dgm:spPr/>
      <dgm:t>
        <a:bodyPr/>
        <a:lstStyle/>
        <a:p>
          <a:endParaRPr lang="en-US"/>
        </a:p>
      </dgm:t>
    </dgm:pt>
    <dgm:pt modelId="{D1404339-C470-D745-85DE-792577343126}" type="sibTrans" cxnId="{547D2F87-2296-F940-86DF-91DE4969B61A}">
      <dgm:prSet/>
      <dgm:spPr/>
      <dgm:t>
        <a:bodyPr/>
        <a:lstStyle/>
        <a:p>
          <a:endParaRPr lang="en-US"/>
        </a:p>
      </dgm:t>
    </dgm:pt>
    <dgm:pt modelId="{2C939350-7F06-9E48-A813-E16AEA61405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b="1" i="1" dirty="0">
              <a:solidFill>
                <a:schemeClr val="accent2">
                  <a:lumMod val="50000"/>
                </a:schemeClr>
              </a:solidFill>
            </a:rPr>
            <a:t>Work Rewards </a:t>
          </a:r>
          <a:r>
            <a:rPr lang="en-US" sz="4000" b="1" dirty="0">
              <a:solidFill>
                <a:schemeClr val="accent2">
                  <a:lumMod val="50000"/>
                </a:schemeClr>
              </a:solidFill>
            </a:rPr>
            <a:t>becomes a single tool to address multiple issues</a:t>
          </a:r>
        </a:p>
      </dgm:t>
    </dgm:pt>
    <dgm:pt modelId="{6CD8F401-BDFB-2A4D-AA98-88918514A1CC}" type="parTrans" cxnId="{29A99B00-2634-0140-A146-1B332394CDB5}">
      <dgm:prSet/>
      <dgm:spPr/>
      <dgm:t>
        <a:bodyPr/>
        <a:lstStyle/>
        <a:p>
          <a:endParaRPr lang="en-US"/>
        </a:p>
      </dgm:t>
    </dgm:pt>
    <dgm:pt modelId="{8779A709-DBD7-3A4E-9021-CCDA2395F064}" type="sibTrans" cxnId="{29A99B00-2634-0140-A146-1B332394CDB5}">
      <dgm:prSet/>
      <dgm:spPr/>
      <dgm:t>
        <a:bodyPr/>
        <a:lstStyle/>
        <a:p>
          <a:endParaRPr lang="en-US"/>
        </a:p>
      </dgm:t>
    </dgm:pt>
    <dgm:pt modelId="{F32768E2-719C-6D43-A56A-3C5A0F744546}">
      <dgm:prSet phldrT="[Text]"/>
      <dgm:spPr/>
      <dgm:t>
        <a:bodyPr/>
        <a:lstStyle/>
        <a:p>
          <a:endParaRPr lang="en-US" dirty="0"/>
        </a:p>
      </dgm:t>
    </dgm:pt>
    <dgm:pt modelId="{7C9599D1-753C-1A46-8A82-BBF811021C5E}" type="parTrans" cxnId="{1CBCB1B5-53DF-F743-BD08-F3C18AD04B48}">
      <dgm:prSet/>
      <dgm:spPr/>
      <dgm:t>
        <a:bodyPr/>
        <a:lstStyle/>
        <a:p>
          <a:endParaRPr lang="en-US"/>
        </a:p>
      </dgm:t>
    </dgm:pt>
    <dgm:pt modelId="{14A81606-5202-1A4C-8DF6-48F9085DC561}" type="sibTrans" cxnId="{1CBCB1B5-53DF-F743-BD08-F3C18AD04B48}">
      <dgm:prSet/>
      <dgm:spPr/>
      <dgm:t>
        <a:bodyPr/>
        <a:lstStyle/>
        <a:p>
          <a:endParaRPr lang="en-US"/>
        </a:p>
      </dgm:t>
    </dgm:pt>
    <dgm:pt modelId="{A3C34904-E9BF-8E4C-BA75-F84677EF1066}" type="pres">
      <dgm:prSet presAssocID="{31EB1F58-7967-AC42-A33A-56E05870F454}" presName="Name0" presStyleCnt="0">
        <dgm:presLayoutVars>
          <dgm:chMax val="4"/>
          <dgm:resizeHandles val="exact"/>
        </dgm:presLayoutVars>
      </dgm:prSet>
      <dgm:spPr/>
    </dgm:pt>
    <dgm:pt modelId="{5CBA8630-76F6-6F48-B50F-98E99C482404}" type="pres">
      <dgm:prSet presAssocID="{31EB1F58-7967-AC42-A33A-56E05870F454}" presName="ellipse" presStyleLbl="trBgShp" presStyleIdx="0" presStyleCnt="1"/>
      <dgm:spPr/>
    </dgm:pt>
    <dgm:pt modelId="{7B8FDDE5-DD7E-9C43-9C41-463C2DEC10DE}" type="pres">
      <dgm:prSet presAssocID="{31EB1F58-7967-AC42-A33A-56E05870F454}" presName="arrow1" presStyleLbl="fgShp" presStyleIdx="0" presStyleCnt="1" custScaleX="61930" custScaleY="74036" custLinFactNeighborX="76006" custLinFactNeighborY="6598"/>
      <dgm:spPr/>
    </dgm:pt>
    <dgm:pt modelId="{5CEB5A39-5C99-1742-A2AA-E51A1FAB3354}" type="pres">
      <dgm:prSet presAssocID="{31EB1F58-7967-AC42-A33A-56E05870F454}" presName="rectangle" presStyleLbl="revTx" presStyleIdx="0" presStyleCnt="1" custScaleX="171438">
        <dgm:presLayoutVars>
          <dgm:bulletEnabled val="1"/>
        </dgm:presLayoutVars>
      </dgm:prSet>
      <dgm:spPr/>
    </dgm:pt>
    <dgm:pt modelId="{76296167-9443-7D46-91EE-C340A554948D}" type="pres">
      <dgm:prSet presAssocID="{B3750044-9ECA-0740-8223-48EB2A3151C1}" presName="item1" presStyleLbl="node1" presStyleIdx="0" presStyleCnt="3" custScaleX="101096" custScaleY="88465" custLinFactNeighborX="60992" custLinFactNeighborY="-5474">
        <dgm:presLayoutVars>
          <dgm:bulletEnabled val="1"/>
        </dgm:presLayoutVars>
      </dgm:prSet>
      <dgm:spPr/>
    </dgm:pt>
    <dgm:pt modelId="{C2F1F69B-AB95-BD4B-AC59-F0124AD42428}" type="pres">
      <dgm:prSet presAssocID="{3387C07F-ABF5-7A4A-98C4-C182FA301D07}" presName="item2" presStyleLbl="node1" presStyleIdx="1" presStyleCnt="3" custLinFactNeighborX="54029" custLinFactNeighborY="-13262">
        <dgm:presLayoutVars>
          <dgm:bulletEnabled val="1"/>
        </dgm:presLayoutVars>
      </dgm:prSet>
      <dgm:spPr/>
    </dgm:pt>
    <dgm:pt modelId="{F4F0FAF0-B2FC-D94C-B607-642B9F09F23C}" type="pres">
      <dgm:prSet presAssocID="{2C939350-7F06-9E48-A813-E16AEA61405A}" presName="item3" presStyleLbl="node1" presStyleIdx="2" presStyleCnt="3" custScaleX="103883" custScaleY="96426" custLinFactNeighborX="60210" custLinFactNeighborY="258">
        <dgm:presLayoutVars>
          <dgm:bulletEnabled val="1"/>
        </dgm:presLayoutVars>
      </dgm:prSet>
      <dgm:spPr/>
    </dgm:pt>
    <dgm:pt modelId="{025F2593-B9DF-FD47-A3C8-D07CDA97E166}" type="pres">
      <dgm:prSet presAssocID="{31EB1F58-7967-AC42-A33A-56E05870F454}" presName="funnel" presStyleLbl="trAlignAcc1" presStyleIdx="0" presStyleCnt="1" custLinFactNeighborX="11888" custLinFactNeighborY="3456"/>
      <dgm:spPr/>
    </dgm:pt>
  </dgm:ptLst>
  <dgm:cxnLst>
    <dgm:cxn modelId="{29A99B00-2634-0140-A146-1B332394CDB5}" srcId="{31EB1F58-7967-AC42-A33A-56E05870F454}" destId="{2C939350-7F06-9E48-A813-E16AEA61405A}" srcOrd="3" destOrd="0" parTransId="{6CD8F401-BDFB-2A4D-AA98-88918514A1CC}" sibTransId="{8779A709-DBD7-3A4E-9021-CCDA2395F064}"/>
    <dgm:cxn modelId="{3DD75904-BD11-BD4E-9C49-4CE53875D11F}" type="presOf" srcId="{3387C07F-ABF5-7A4A-98C4-C182FA301D07}" destId="{76296167-9443-7D46-91EE-C340A554948D}" srcOrd="0" destOrd="0" presId="urn:microsoft.com/office/officeart/2005/8/layout/funnel1"/>
    <dgm:cxn modelId="{A38D5E27-D126-0C44-8150-53675A479A66}" type="presOf" srcId="{2C939350-7F06-9E48-A813-E16AEA61405A}" destId="{5CEB5A39-5C99-1742-A2AA-E51A1FAB3354}" srcOrd="0" destOrd="0" presId="urn:microsoft.com/office/officeart/2005/8/layout/funnel1"/>
    <dgm:cxn modelId="{547D2F87-2296-F940-86DF-91DE4969B61A}" srcId="{31EB1F58-7967-AC42-A33A-56E05870F454}" destId="{3387C07F-ABF5-7A4A-98C4-C182FA301D07}" srcOrd="2" destOrd="0" parTransId="{3C755732-E46B-7C47-88FA-48B9DECF985F}" sibTransId="{D1404339-C470-D745-85DE-792577343126}"/>
    <dgm:cxn modelId="{84EF7987-8829-0441-8FAC-27D265D7E510}" srcId="{31EB1F58-7967-AC42-A33A-56E05870F454}" destId="{B3750044-9ECA-0740-8223-48EB2A3151C1}" srcOrd="1" destOrd="0" parTransId="{A6179EE2-6F30-8543-AC98-8ED418E2CC4C}" sibTransId="{DDFAF2D4-E3BB-2B4B-8DE2-A5CF379C299C}"/>
    <dgm:cxn modelId="{69B3569C-93E8-B949-9F4B-DF5984FAC077}" type="presOf" srcId="{B3750044-9ECA-0740-8223-48EB2A3151C1}" destId="{C2F1F69B-AB95-BD4B-AC59-F0124AD42428}" srcOrd="0" destOrd="0" presId="urn:microsoft.com/office/officeart/2005/8/layout/funnel1"/>
    <dgm:cxn modelId="{1CBCB1B5-53DF-F743-BD08-F3C18AD04B48}" srcId="{31EB1F58-7967-AC42-A33A-56E05870F454}" destId="{F32768E2-719C-6D43-A56A-3C5A0F744546}" srcOrd="4" destOrd="0" parTransId="{7C9599D1-753C-1A46-8A82-BBF811021C5E}" sibTransId="{14A81606-5202-1A4C-8DF6-48F9085DC561}"/>
    <dgm:cxn modelId="{175A1DBA-B866-C44C-8F01-33E8B55D321E}" type="presOf" srcId="{31EB1F58-7967-AC42-A33A-56E05870F454}" destId="{A3C34904-E9BF-8E4C-BA75-F84677EF1066}" srcOrd="0" destOrd="0" presId="urn:microsoft.com/office/officeart/2005/8/layout/funnel1"/>
    <dgm:cxn modelId="{09C265EC-530B-A24F-8041-21507D6AED62}" type="presOf" srcId="{AA50BC6E-8145-6D4B-8D27-3E03B4731AB3}" destId="{F4F0FAF0-B2FC-D94C-B607-642B9F09F23C}" srcOrd="0" destOrd="0" presId="urn:microsoft.com/office/officeart/2005/8/layout/funnel1"/>
    <dgm:cxn modelId="{9A171EFF-AE72-F748-BD36-BC6B4AB9F192}" srcId="{31EB1F58-7967-AC42-A33A-56E05870F454}" destId="{AA50BC6E-8145-6D4B-8D27-3E03B4731AB3}" srcOrd="0" destOrd="0" parTransId="{404A82EF-FD3A-6144-876A-F7947691637F}" sibTransId="{57C91481-7036-7145-837A-8B8FFF1A7F25}"/>
    <dgm:cxn modelId="{28CFFDA9-C703-0344-A752-C24DA0535414}" type="presParOf" srcId="{A3C34904-E9BF-8E4C-BA75-F84677EF1066}" destId="{5CBA8630-76F6-6F48-B50F-98E99C482404}" srcOrd="0" destOrd="0" presId="urn:microsoft.com/office/officeart/2005/8/layout/funnel1"/>
    <dgm:cxn modelId="{B87ED182-374D-D248-95CF-83DCAAA644FF}" type="presParOf" srcId="{A3C34904-E9BF-8E4C-BA75-F84677EF1066}" destId="{7B8FDDE5-DD7E-9C43-9C41-463C2DEC10DE}" srcOrd="1" destOrd="0" presId="urn:microsoft.com/office/officeart/2005/8/layout/funnel1"/>
    <dgm:cxn modelId="{2CE937D1-438D-2544-94E1-8DBDE1A8C3B2}" type="presParOf" srcId="{A3C34904-E9BF-8E4C-BA75-F84677EF1066}" destId="{5CEB5A39-5C99-1742-A2AA-E51A1FAB3354}" srcOrd="2" destOrd="0" presId="urn:microsoft.com/office/officeart/2005/8/layout/funnel1"/>
    <dgm:cxn modelId="{CC826258-30CE-A048-9440-B017966522F0}" type="presParOf" srcId="{A3C34904-E9BF-8E4C-BA75-F84677EF1066}" destId="{76296167-9443-7D46-91EE-C340A554948D}" srcOrd="3" destOrd="0" presId="urn:microsoft.com/office/officeart/2005/8/layout/funnel1"/>
    <dgm:cxn modelId="{4448473C-E8D7-454B-88E4-E8AD4386892C}" type="presParOf" srcId="{A3C34904-E9BF-8E4C-BA75-F84677EF1066}" destId="{C2F1F69B-AB95-BD4B-AC59-F0124AD42428}" srcOrd="4" destOrd="0" presId="urn:microsoft.com/office/officeart/2005/8/layout/funnel1"/>
    <dgm:cxn modelId="{5B70729F-B17C-BA40-A487-55AA93FC2ACB}" type="presParOf" srcId="{A3C34904-E9BF-8E4C-BA75-F84677EF1066}" destId="{F4F0FAF0-B2FC-D94C-B607-642B9F09F23C}" srcOrd="5" destOrd="0" presId="urn:microsoft.com/office/officeart/2005/8/layout/funnel1"/>
    <dgm:cxn modelId="{6896F120-43E6-A742-9C0B-51B9599B45FE}" type="presParOf" srcId="{A3C34904-E9BF-8E4C-BA75-F84677EF1066}" destId="{025F2593-B9DF-FD47-A3C8-D07CDA97E16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A8630-76F6-6F48-B50F-98E99C482404}">
      <dsp:nvSpPr>
        <dsp:cNvPr id="0" name=""/>
        <dsp:cNvSpPr/>
      </dsp:nvSpPr>
      <dsp:spPr>
        <a:xfrm>
          <a:off x="1983664" y="351897"/>
          <a:ext cx="6983814" cy="242538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FDDE5-DD7E-9C43-9C41-463C2DEC10DE}">
      <dsp:nvSpPr>
        <dsp:cNvPr id="0" name=""/>
        <dsp:cNvSpPr/>
      </dsp:nvSpPr>
      <dsp:spPr>
        <a:xfrm>
          <a:off x="6096007" y="6460450"/>
          <a:ext cx="838193" cy="64130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CEB5A39-5C99-1742-A2AA-E51A1FAB3354}">
      <dsp:nvSpPr>
        <dsp:cNvPr id="0" name=""/>
        <dsp:cNvSpPr/>
      </dsp:nvSpPr>
      <dsp:spPr>
        <a:xfrm>
          <a:off x="-82396" y="6983814"/>
          <a:ext cx="11137591" cy="162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000" b="1" i="1" kern="1200" dirty="0">
              <a:solidFill>
                <a:schemeClr val="accent2">
                  <a:lumMod val="50000"/>
                </a:schemeClr>
              </a:solidFill>
            </a:rPr>
            <a:t>Work Rewards </a:t>
          </a:r>
          <a:r>
            <a:rPr lang="en-US" sz="4000" b="1" kern="1200" dirty="0">
              <a:solidFill>
                <a:schemeClr val="accent2">
                  <a:lumMod val="50000"/>
                </a:schemeClr>
              </a:solidFill>
            </a:rPr>
            <a:t>becomes a single tool to address multiple issues</a:t>
          </a:r>
        </a:p>
      </dsp:txBody>
      <dsp:txXfrm>
        <a:off x="-82396" y="6983814"/>
        <a:ext cx="11137591" cy="1624142"/>
      </dsp:txXfrm>
    </dsp:sp>
    <dsp:sp modelId="{76296167-9443-7D46-91EE-C340A554948D}">
      <dsp:nvSpPr>
        <dsp:cNvPr id="0" name=""/>
        <dsp:cNvSpPr/>
      </dsp:nvSpPr>
      <dsp:spPr>
        <a:xfrm>
          <a:off x="5995286" y="2971752"/>
          <a:ext cx="2462915" cy="2155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50000"/>
                </a:schemeClr>
              </a:solidFill>
            </a:rPr>
            <a:t>Unemployment</a:t>
          </a:r>
        </a:p>
      </dsp:txBody>
      <dsp:txXfrm>
        <a:off x="6355972" y="3287373"/>
        <a:ext cx="1741543" cy="1523954"/>
      </dsp:txXfrm>
    </dsp:sp>
    <dsp:sp modelId="{C2F1F69B-AB95-BD4B-AC59-F0124AD42428}">
      <dsp:nvSpPr>
        <dsp:cNvPr id="0" name=""/>
        <dsp:cNvSpPr/>
      </dsp:nvSpPr>
      <dsp:spPr>
        <a:xfrm>
          <a:off x="4095756" y="813809"/>
          <a:ext cx="2436214" cy="2436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>
                  <a:lumMod val="50000"/>
                </a:schemeClr>
              </a:solidFill>
            </a:rPr>
            <a:t>Skills gaps</a:t>
          </a:r>
        </a:p>
      </dsp:txBody>
      <dsp:txXfrm>
        <a:off x="4452531" y="1170584"/>
        <a:ext cx="1722664" cy="1722664"/>
      </dsp:txXfrm>
    </dsp:sp>
    <dsp:sp modelId="{F4F0FAF0-B2FC-D94C-B607-642B9F09F23C}">
      <dsp:nvSpPr>
        <dsp:cNvPr id="0" name=""/>
        <dsp:cNvSpPr/>
      </dsp:nvSpPr>
      <dsp:spPr>
        <a:xfrm>
          <a:off x="6689392" y="597698"/>
          <a:ext cx="2530812" cy="2349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>
                  <a:lumMod val="50000"/>
                </a:schemeClr>
              </a:solidFill>
            </a:rPr>
            <a:t>Incumbent worker training</a:t>
          </a:r>
        </a:p>
      </dsp:txBody>
      <dsp:txXfrm>
        <a:off x="7060021" y="941722"/>
        <a:ext cx="1789554" cy="1661095"/>
      </dsp:txXfrm>
    </dsp:sp>
    <dsp:sp modelId="{025F2593-B9DF-FD47-A3C8-D07CDA97E166}">
      <dsp:nvSpPr>
        <dsp:cNvPr id="0" name=""/>
        <dsp:cNvSpPr/>
      </dsp:nvSpPr>
      <dsp:spPr>
        <a:xfrm>
          <a:off x="2597764" y="263691"/>
          <a:ext cx="7579333" cy="60634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95B2-2321-394B-ADD6-FD0BCC9FAE7F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14069-F197-2346-A9B6-B45E7612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0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54611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246" y="847671"/>
            <a:ext cx="10681609" cy="4570997"/>
          </a:xfrm>
        </p:spPr>
        <p:txBody>
          <a:bodyPr anchor="b">
            <a:normAutofit/>
          </a:bodyPr>
          <a:lstStyle>
            <a:lvl1pPr algn="ctr">
              <a:defRPr sz="568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46" y="5527040"/>
            <a:ext cx="10681609" cy="3156065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293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141" y="6225757"/>
            <a:ext cx="10542943" cy="1290674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5143" y="1416801"/>
            <a:ext cx="10384252" cy="423982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141" y="7516430"/>
            <a:ext cx="10542943" cy="1162055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5142" y="8791245"/>
            <a:ext cx="7590795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309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1" y="847670"/>
            <a:ext cx="10682985" cy="4462623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6177280"/>
            <a:ext cx="10682985" cy="2501205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224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0320" y="122350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19659" y="424664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30" y="847671"/>
            <a:ext cx="9918741" cy="432935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6931" y="5191973"/>
            <a:ext cx="9430938" cy="54186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91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2" y="6600826"/>
            <a:ext cx="10682984" cy="205909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331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1" y="5125072"/>
            <a:ext cx="10684214" cy="208896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67" y="7214031"/>
            <a:ext cx="10684215" cy="14644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968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0320" y="107214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17858" y="409528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30" y="847671"/>
            <a:ext cx="9918741" cy="4045325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3871" y="5527040"/>
            <a:ext cx="10684214" cy="149854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7025581"/>
            <a:ext cx="10684214" cy="1652904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54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0" y="847671"/>
            <a:ext cx="10682984" cy="392075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3870" y="5237961"/>
            <a:ext cx="10682984" cy="149231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413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6730274"/>
            <a:ext cx="10682982" cy="1948211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434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3872" y="847670"/>
            <a:ext cx="10682984" cy="1866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86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7985" y="847670"/>
            <a:ext cx="2528870" cy="78308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3872" y="847670"/>
            <a:ext cx="7998773" cy="783081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56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800" b="1" cap="all" spc="384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4085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452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46" y="4651660"/>
            <a:ext cx="10681609" cy="2593145"/>
          </a:xfrm>
        </p:spPr>
        <p:txBody>
          <a:bodyPr anchor="b">
            <a:normAutofit/>
          </a:bodyPr>
          <a:lstStyle>
            <a:lvl1pPr algn="r">
              <a:defRPr sz="398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246" y="7258752"/>
            <a:ext cx="10681609" cy="1419733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953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872" y="2931055"/>
            <a:ext cx="5240993" cy="5733449"/>
          </a:xfrm>
        </p:spPr>
        <p:txBody>
          <a:bodyPr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2931055"/>
            <a:ext cx="5246918" cy="5733447"/>
          </a:xfrm>
        </p:spPr>
        <p:txBody>
          <a:bodyPr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649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3413" y="2931055"/>
            <a:ext cx="4831450" cy="1043337"/>
          </a:xfrm>
        </p:spPr>
        <p:txBody>
          <a:bodyPr anchor="b">
            <a:noAutofit/>
          </a:bodyPr>
          <a:lstStyle>
            <a:lvl1pPr marL="0" indent="0">
              <a:buNone/>
              <a:defRPr sz="3129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3872" y="3962350"/>
            <a:ext cx="5240993" cy="4716136"/>
          </a:xfrm>
        </p:spPr>
        <p:txBody>
          <a:bodyPr anchor="t"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3324" y="2931055"/>
            <a:ext cx="4863531" cy="1031295"/>
          </a:xfrm>
        </p:spPr>
        <p:txBody>
          <a:bodyPr anchor="b">
            <a:noAutofit/>
          </a:bodyPr>
          <a:lstStyle>
            <a:lvl1pPr marL="0" indent="0">
              <a:buNone/>
              <a:defRPr sz="3129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701" y="3962350"/>
            <a:ext cx="5264384" cy="4716136"/>
          </a:xfrm>
        </p:spPr>
        <p:txBody>
          <a:bodyPr anchor="t"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419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11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2" y="2495898"/>
            <a:ext cx="3881988" cy="1950720"/>
          </a:xfrm>
        </p:spPr>
        <p:txBody>
          <a:bodyPr anchor="b">
            <a:normAutofit/>
          </a:bodyPr>
          <a:lstStyle>
            <a:lvl1pPr algn="l">
              <a:defRPr sz="312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84" y="847671"/>
            <a:ext cx="6401371" cy="7830814"/>
          </a:xfrm>
        </p:spPr>
        <p:txBody>
          <a:bodyPr anchor="ctr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3872" y="4446618"/>
            <a:ext cx="3881988" cy="2600960"/>
          </a:xfrm>
        </p:spPr>
        <p:txBody>
          <a:bodyPr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105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2" y="2699760"/>
            <a:ext cx="6291631" cy="195072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44184" y="-26010"/>
            <a:ext cx="3555644" cy="9818624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2409" y="4650480"/>
            <a:ext cx="6291631" cy="2600960"/>
          </a:xfrm>
        </p:spPr>
        <p:txBody>
          <a:bodyPr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3634" y="8791245"/>
            <a:ext cx="1021870" cy="519289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873" y="8791245"/>
            <a:ext cx="5269760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2284" y="8791245"/>
            <a:ext cx="434042" cy="468267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392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F29F37"/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3872" y="847670"/>
            <a:ext cx="10682984" cy="186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3" y="2931055"/>
            <a:ext cx="10682982" cy="5747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7985" y="8786859"/>
            <a:ext cx="183106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872" y="8786859"/>
            <a:ext cx="799877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021" y="8786859"/>
            <a:ext cx="5880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9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3982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256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2276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991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991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70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56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56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56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00000"/>
        <a:buFont typeface="Arial"/>
        <a:buChar char="•"/>
        <a:defRPr sz="156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01699" y="3060700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>
            <a:no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 R K   R E W A R D 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01700" y="4974762"/>
            <a:ext cx="11201400" cy="15367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3200" cap="none" spc="0" dirty="0">
                <a:solidFill>
                  <a:srgbClr val="000000"/>
                </a:solidFill>
                <a:effectLst/>
              </a:rPr>
              <a:t>How to build a stronger statewide talent pool</a:t>
            </a:r>
            <a:r>
              <a:rPr lang="en-US" sz="1800" cap="none" spc="0" dirty="0">
                <a:solidFill>
                  <a:srgbClr val="000000"/>
                </a:solidFill>
                <a:effectLst/>
              </a:rPr>
              <a:t> </a:t>
            </a:r>
            <a:endParaRPr sz="3200" cap="all" spc="288" dirty="0">
              <a:solidFill>
                <a:srgbClr val="3E3B39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52410" y="1231900"/>
            <a:ext cx="11201400" cy="1714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4500" b="0" i="1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 </a:t>
            </a:r>
            <a:r>
              <a:rPr lang="en-US" sz="45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 multiple issues through a single mechanism</a:t>
            </a:r>
            <a:br>
              <a:rPr lang="en-US" sz="45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4500" b="0" cap="none" spc="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52410" y="2946400"/>
            <a:ext cx="11201400" cy="596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7820" lvl="0" indent="-337820" defTabSz="443991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venir Next Demi Bold"/>
              </a:rPr>
              <a:t>Access</a:t>
            </a:r>
            <a:r>
              <a:rPr lang="en-US" sz="3000" cap="none" dirty="0">
                <a:solidFill>
                  <a:srgbClr val="5E524C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 serve over 200,000 Minnesotans through the public system. About 8,000 (4%) receive staff-assisted services, and only half of those pursue training. </a:t>
            </a:r>
            <a:r>
              <a:rPr lang="en-US" sz="3000" i="1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 rewards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would open training opportunities to nearly all those served in the public system. </a:t>
            </a:r>
          </a:p>
          <a:p>
            <a:pPr marL="337820" lvl="0" indent="-337820" defTabSz="443991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rgbClr val="9F7B49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venir Next Demi Bold"/>
              </a:rPr>
              <a:t>Motivation</a:t>
            </a:r>
            <a:r>
              <a:rPr lang="en-US" sz="3000" cap="none" dirty="0">
                <a:solidFill>
                  <a:srgbClr val="5E524C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 have about 800,000 Minnesotans who have begun some advanced training but never completed it. </a:t>
            </a:r>
            <a:r>
              <a:rPr lang="en-US" sz="3000" i="1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 rewards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will be understood as leaving "money on the table".</a:t>
            </a:r>
          </a:p>
          <a:p>
            <a:pPr marL="337820" indent="-337820" defTabSz="443991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rgbClr val="96453C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venir Next Demi Bold"/>
              </a:rPr>
              <a:t>Equity &amp; Alignment</a:t>
            </a:r>
            <a:r>
              <a:rPr lang="en-US" sz="3000" cap="none" dirty="0">
                <a:solidFill>
                  <a:srgbClr val="5E524C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almost everyone earns points, so almost everyone participates. By creating a currency with adjustable value, we can fine-tune opportunity, directing resources to where they are most needed.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10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545519" y="187082"/>
            <a:ext cx="112014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5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TIME...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01700" y="2851466"/>
            <a:ext cx="11201400" cy="5969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500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funds from industry could be made available for </a:t>
            </a:r>
            <a:r>
              <a:rPr lang="en-US" sz="3500" i="1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 </a:t>
            </a:r>
            <a:r>
              <a:rPr lang="en-US" sz="3500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to train in that industry.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3500" cap="none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500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Philanthropic funds could supplement </a:t>
            </a:r>
            <a:r>
              <a:rPr lang="en-US" sz="3500" i="1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</a:t>
            </a:r>
            <a:r>
              <a:rPr lang="en-US" sz="3500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specific populations – including providing rewards for those with little or no work histories.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3500" cap="none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500" cap="none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funds could be added for populations currently ineligible for federal or state programs.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11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01700" y="2817845"/>
            <a:ext cx="11201400" cy="572899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defTabSz="508254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32" dirty="0">
                <a:solidFill>
                  <a:schemeClr val="accent2">
                    <a:lumMod val="50000"/>
                  </a:schemeClr>
                </a:solidFill>
                <a:effectLst/>
                <a:latin typeface="Avenir Next Demi Bold"/>
                <a:ea typeface="Avenir Next Demi Bold"/>
                <a:cs typeface="Avenir Next Demi Bold"/>
                <a:sym typeface="Avenir Next Demi Bold"/>
              </a:rPr>
              <a:t>WHERE TO START?</a:t>
            </a:r>
          </a:p>
          <a:p>
            <a:pPr marL="45720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scope of effort: examine training costs and available programs for which </a:t>
            </a:r>
            <a:r>
              <a:rPr lang="en-US" sz="2900" i="1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Rewards </a:t>
            </a: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 be redeemed to assess likely redemption rate and gaps (or surpluses).</a:t>
            </a:r>
          </a:p>
          <a:p>
            <a:pPr marL="45720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Negotiate with education and training providers for value of points at rollout.</a:t>
            </a:r>
          </a:p>
          <a:p>
            <a:pPr marL="45720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technology need to track points via unemployment insurance; and, consider technology that could automate the pooling of funds and redemption at ‘point of sale’.</a:t>
            </a:r>
          </a:p>
          <a:p>
            <a:pPr marL="45720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 marketing/approach with likely users through </a:t>
            </a:r>
            <a:r>
              <a:rPr lang="en-US" sz="2900" cap="non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US" sz="29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other population cohorts.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12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2" name="Shape 34">
            <a:extLst>
              <a:ext uri="{FF2B5EF4-FFF2-40B4-BE49-F238E27FC236}">
                <a16:creationId xmlns:a16="http://schemas.microsoft.com/office/drawing/2014/main" id="{569DA081-471E-44EB-B3F1-A9058CE6F341}"/>
              </a:ext>
            </a:extLst>
          </p:cNvPr>
          <p:cNvSpPr txBox="1">
            <a:spLocks/>
          </p:cNvSpPr>
          <p:nvPr/>
        </p:nvSpPr>
        <p:spPr>
          <a:xfrm>
            <a:off x="636425" y="616079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b="0" cap="none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 R K   R E W A R D S</a:t>
            </a:r>
            <a:endParaRPr lang="en-US" sz="7200" b="0" cap="none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01700" y="2668555"/>
            <a:ext cx="11201400" cy="57289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08254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132" dirty="0">
                <a:solidFill>
                  <a:schemeClr val="accent2">
                    <a:lumMod val="50000"/>
                  </a:schemeClr>
                </a:solidFill>
                <a:effectLst/>
                <a:latin typeface="Avenir Next Demi Bold"/>
                <a:ea typeface="Avenir Next Demi Bold"/>
                <a:cs typeface="Avenir Next Demi Bold"/>
                <a:sym typeface="Avenir Next Demi Bold"/>
              </a:rPr>
              <a:t>ESTABLISH WORK GROUPS TO ADDRESS:</a:t>
            </a:r>
            <a:endParaRPr sz="3132" dirty="0">
              <a:solidFill>
                <a:schemeClr val="accent2">
                  <a:lumMod val="50000"/>
                </a:schemeClr>
              </a:solidFill>
              <a:effectLst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POLICY</a:t>
            </a:r>
            <a:r>
              <a:rPr lang="en-US" sz="3000" cap="non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:</a:t>
            </a:r>
            <a:r>
              <a:rPr lang="en-US" sz="3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design, target skills, target populations, and to negotiate participation and financing among partners</a:t>
            </a: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rgbClr val="9F7B49"/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REDEMPTION:</a:t>
            </a:r>
            <a:r>
              <a:rPr lang="en-US" sz="3000" b="1" cap="non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mechanisms for tracking &amp; redeeming points as well as technology to draw from eligible programs to make payment</a:t>
            </a:r>
          </a:p>
          <a:p>
            <a:pPr marL="386715" lvl="0" indent="-386715" defTabSz="508254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b="1" cap="none" dirty="0">
                <a:solidFill>
                  <a:srgbClr val="96453C"/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MESSAGING</a:t>
            </a:r>
            <a:r>
              <a:rPr lang="en-US" sz="3000" cap="none" dirty="0">
                <a:solidFill>
                  <a:srgbClr val="96453C"/>
                </a:solidFill>
                <a:effectLst/>
                <a:latin typeface="Arial" panose="020B0604020202020204" pitchFamily="34" charset="0"/>
                <a:ea typeface="Avenir Next Demi Bold"/>
                <a:cs typeface="Arial" panose="020B0604020202020204" pitchFamily="34" charset="0"/>
              </a:rPr>
              <a:t>:</a:t>
            </a:r>
            <a:r>
              <a:rPr lang="en-US" sz="3000" cap="non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cap="non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to partners, business customers, and jobseekers through testing, roll-out and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13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id="{6CAF2655-C2C8-47A5-3485-71F782630DB2}"/>
              </a:ext>
            </a:extLst>
          </p:cNvPr>
          <p:cNvSpPr txBox="1">
            <a:spLocks/>
          </p:cNvSpPr>
          <p:nvPr/>
        </p:nvSpPr>
        <p:spPr>
          <a:xfrm>
            <a:off x="636425" y="616079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b="0" cap="none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 R K   R E W A R D S</a:t>
            </a:r>
            <a:endParaRPr lang="en-US" sz="7200" b="0" cap="none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22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01700" y="2761861"/>
            <a:ext cx="11201400" cy="53557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08254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132" dirty="0">
                <a:solidFill>
                  <a:schemeClr val="accent2">
                    <a:lumMod val="50000"/>
                  </a:schemeClr>
                </a:solidFill>
                <a:effectLst/>
                <a:latin typeface="Avenir Next Demi Bold"/>
                <a:ea typeface="Avenir Next Demi Bold"/>
                <a:cs typeface="Avenir Next Demi Bold"/>
                <a:sym typeface="Avenir Next Demi Bold"/>
              </a:rPr>
              <a:t>LIKELY TECHNOLOGY COMPONENTS:</a:t>
            </a:r>
            <a:endParaRPr sz="3132" dirty="0">
              <a:solidFill>
                <a:schemeClr val="accent2">
                  <a:lumMod val="50000"/>
                </a:schemeClr>
              </a:solidFill>
              <a:effectLst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457200" lvl="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132" cap="none" dirty="0">
                <a:solidFill>
                  <a:schemeClr val="bg1">
                    <a:lumMod val="50000"/>
                  </a:schemeClr>
                </a:solidFill>
                <a:effectLst/>
              </a:rPr>
              <a:t>Add-on to state unemployment insurance (UI) system to accumulate points for every user</a:t>
            </a:r>
          </a:p>
          <a:p>
            <a:pPr marL="457200" lvl="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132" cap="none" dirty="0">
                <a:solidFill>
                  <a:schemeClr val="bg1">
                    <a:lumMod val="50000"/>
                  </a:schemeClr>
                </a:solidFill>
                <a:effectLst/>
              </a:rPr>
              <a:t>Mechanism for assessing eligibility for programs included in work rewards, and internal payment processes upon redemption of points</a:t>
            </a:r>
          </a:p>
          <a:p>
            <a:pPr marL="457200" lvl="0" indent="-457200" defTabSz="508254">
              <a:spcBef>
                <a:spcPts val="27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132" cap="none" dirty="0">
                <a:solidFill>
                  <a:schemeClr val="bg1">
                    <a:lumMod val="50000"/>
                  </a:schemeClr>
                </a:solidFill>
                <a:effectLst/>
              </a:rPr>
              <a:t>Communication to workers with projections about current occupational trajectory as well as suggested alternative pathways in demand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14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id="{FF5A9E4C-CFEC-4BAF-8621-1ABA4BF80A86}"/>
              </a:ext>
            </a:extLst>
          </p:cNvPr>
          <p:cNvSpPr txBox="1">
            <a:spLocks/>
          </p:cNvSpPr>
          <p:nvPr/>
        </p:nvSpPr>
        <p:spPr>
          <a:xfrm>
            <a:off x="636425" y="616079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 R K   R E W A R D S</a:t>
            </a:r>
          </a:p>
        </p:txBody>
      </p:sp>
    </p:spTree>
    <p:extLst>
      <p:ext uri="{BB962C8B-B14F-4D97-AF65-F5344CB8AC3E}">
        <p14:creationId xmlns:p14="http://schemas.microsoft.com/office/powerpoint/2010/main" val="4442650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15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0F601-3C73-FC45-AC30-BA74BD84BB1C}"/>
              </a:ext>
            </a:extLst>
          </p:cNvPr>
          <p:cNvSpPr txBox="1"/>
          <p:nvPr/>
        </p:nvSpPr>
        <p:spPr>
          <a:xfrm>
            <a:off x="545519" y="2900454"/>
            <a:ext cx="11978916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pursuing training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education was the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obvious and easiest choice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Minnesotans to make?</a:t>
            </a:r>
          </a:p>
        </p:txBody>
      </p:sp>
    </p:spTree>
    <p:extLst>
      <p:ext uri="{BB962C8B-B14F-4D97-AF65-F5344CB8AC3E}">
        <p14:creationId xmlns:p14="http://schemas.microsoft.com/office/powerpoint/2010/main" val="11518743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jpg"/>
          <p:cNvPicPr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554192" y="4840122"/>
            <a:ext cx="4732615" cy="4488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" name="Group 75"/>
          <p:cNvGrpSpPr/>
          <p:nvPr/>
        </p:nvGrpSpPr>
        <p:grpSpPr>
          <a:xfrm>
            <a:off x="5269111" y="5850568"/>
            <a:ext cx="3232617" cy="2752573"/>
            <a:chOff x="163125" y="-2"/>
            <a:chExt cx="4377716" cy="3172804"/>
          </a:xfrm>
        </p:grpSpPr>
        <p:grpSp>
          <p:nvGrpSpPr>
            <p:cNvPr id="73" name="Group 73"/>
            <p:cNvGrpSpPr/>
            <p:nvPr/>
          </p:nvGrpSpPr>
          <p:grpSpPr>
            <a:xfrm>
              <a:off x="405284" y="-2"/>
              <a:ext cx="4135557" cy="2963687"/>
              <a:chOff x="0" y="-1"/>
              <a:chExt cx="4135556" cy="2963686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0" y="-1"/>
                <a:ext cx="4135556" cy="2963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70"/>
                    </a:moveTo>
                    <a:lnTo>
                      <a:pt x="446" y="6370"/>
                    </a:lnTo>
                    <a:lnTo>
                      <a:pt x="446" y="15230"/>
                    </a:lnTo>
                    <a:lnTo>
                      <a:pt x="0" y="15230"/>
                    </a:lnTo>
                    <a:close/>
                    <a:moveTo>
                      <a:pt x="892" y="6370"/>
                    </a:moveTo>
                    <a:lnTo>
                      <a:pt x="1784" y="6370"/>
                    </a:lnTo>
                    <a:lnTo>
                      <a:pt x="1784" y="15230"/>
                    </a:lnTo>
                    <a:lnTo>
                      <a:pt x="892" y="15230"/>
                    </a:lnTo>
                    <a:close/>
                    <a:moveTo>
                      <a:pt x="2230" y="6370"/>
                    </a:moveTo>
                    <a:lnTo>
                      <a:pt x="14463" y="6370"/>
                    </a:lnTo>
                    <a:lnTo>
                      <a:pt x="14463" y="0"/>
                    </a:lnTo>
                    <a:lnTo>
                      <a:pt x="21600" y="10800"/>
                    </a:lnTo>
                    <a:lnTo>
                      <a:pt x="14463" y="21600"/>
                    </a:lnTo>
                    <a:lnTo>
                      <a:pt x="14463" y="15230"/>
                    </a:lnTo>
                    <a:lnTo>
                      <a:pt x="2230" y="15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blurRad="381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457200">
                  <a:defRPr sz="1200" i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427025" y="952346"/>
                <a:ext cx="3147993" cy="11210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>
                  <a:lnSpc>
                    <a:spcPct val="80000"/>
                  </a:lnSpc>
                  <a:defRPr sz="1800" i="0">
                    <a:solidFill>
                      <a:srgbClr val="000000"/>
                    </a:solidFill>
                    <a:effectLst/>
                  </a:defRPr>
                </a:pPr>
                <a:r>
                  <a:rPr sz="4800" b="1" cap="all" spc="384" dirty="0">
                    <a:solidFill>
                      <a:srgbClr val="FFFFFF"/>
                    </a:solidFill>
                    <a:effectLst>
                      <a:outerShdw blurRad="25400" dist="25400" dir="15000000" rotWithShape="0">
                        <a:srgbClr val="2D2724">
                          <a:alpha val="50000"/>
                        </a:srgbClr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WORK</a:t>
                </a:r>
              </a:p>
              <a:p>
                <a:pPr lvl="0" defTabSz="457200">
                  <a:defRPr sz="1800" i="0">
                    <a:solidFill>
                      <a:srgbClr val="000000"/>
                    </a:solidFill>
                    <a:effectLst/>
                  </a:defRPr>
                </a:pPr>
                <a:r>
                  <a:rPr sz="300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ckwell"/>
                    <a:ea typeface="Rockwell"/>
                    <a:cs typeface="Rockwell"/>
                    <a:sym typeface="Rockwell"/>
                  </a:rPr>
                  <a:t>Rewards</a:t>
                </a:r>
              </a:p>
            </p:txBody>
          </p:sp>
        </p:grpSp>
        <p:sp>
          <p:nvSpPr>
            <p:cNvPr id="74" name="Shape 74"/>
            <p:cNvSpPr/>
            <p:nvPr/>
          </p:nvSpPr>
          <p:spPr>
            <a:xfrm>
              <a:off x="163125" y="2209464"/>
              <a:ext cx="4016692" cy="963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27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Your Work,</a:t>
              </a:r>
            </a:p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27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Your Rewards,</a:t>
              </a:r>
            </a:p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27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O u r   F u t u r 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16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2" name="Shape 34">
            <a:extLst>
              <a:ext uri="{FF2B5EF4-FFF2-40B4-BE49-F238E27FC236}">
                <a16:creationId xmlns:a16="http://schemas.microsoft.com/office/drawing/2014/main" id="{5DBE95A2-4E7D-DE90-D3C3-2D428256EF89}"/>
              </a:ext>
            </a:extLst>
          </p:cNvPr>
          <p:cNvSpPr txBox="1">
            <a:spLocks/>
          </p:cNvSpPr>
          <p:nvPr/>
        </p:nvSpPr>
        <p:spPr>
          <a:xfrm>
            <a:off x="636425" y="2209340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COULD BE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628650" y="4571787"/>
            <a:ext cx="11835434" cy="450982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3200" cap="none" spc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begin strengthening your statewide talent pool, visit: </a:t>
            </a:r>
          </a:p>
          <a:p>
            <a:pPr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3200" cap="none" spc="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6000" cap="none" spc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www.workrewards.us</a:t>
            </a:r>
            <a:endParaRPr lang="en-US" sz="6000" cap="none" spc="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3200" cap="none" spc="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3200" cap="none" spc="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3200" cap="none" spc="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3200" cap="none" spc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or reach us at:</a:t>
            </a: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3200" cap="none" spc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weisberg@lukeworks.net</a:t>
            </a:r>
          </a:p>
          <a:p>
            <a:pPr lvl="0">
              <a:lnSpc>
                <a:spcPct val="100000"/>
              </a:lnSpc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3200" cap="none" spc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612-201-9130</a:t>
            </a:r>
          </a:p>
        </p:txBody>
      </p:sp>
      <p:pic>
        <p:nvPicPr>
          <p:cNvPr id="36" name="Luke Works Color Revision Bold[small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832894" y="7236856"/>
            <a:ext cx="2631190" cy="18447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17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3" name="Shape 34">
            <a:extLst>
              <a:ext uri="{FF2B5EF4-FFF2-40B4-BE49-F238E27FC236}">
                <a16:creationId xmlns:a16="http://schemas.microsoft.com/office/drawing/2014/main" id="{3531F8AF-B90D-0CA9-B1B4-9BF48DF0BD25}"/>
              </a:ext>
            </a:extLst>
          </p:cNvPr>
          <p:cNvSpPr txBox="1">
            <a:spLocks/>
          </p:cNvSpPr>
          <p:nvPr/>
        </p:nvSpPr>
        <p:spPr>
          <a:xfrm>
            <a:off x="636425" y="616079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7200" b="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 R K   R E W A R D S</a:t>
            </a:r>
          </a:p>
        </p:txBody>
      </p:sp>
    </p:spTree>
    <p:extLst>
      <p:ext uri="{BB962C8B-B14F-4D97-AF65-F5344CB8AC3E}">
        <p14:creationId xmlns:p14="http://schemas.microsoft.com/office/powerpoint/2010/main" val="14532875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534" y="0"/>
            <a:ext cx="14501425" cy="108649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A09C66-E1E5-7F45-99D4-D9DCC2D90C99}"/>
              </a:ext>
            </a:extLst>
          </p:cNvPr>
          <p:cNvGrpSpPr/>
          <p:nvPr/>
        </p:nvGrpSpPr>
        <p:grpSpPr>
          <a:xfrm>
            <a:off x="-288562" y="1091695"/>
            <a:ext cx="12011228" cy="4471000"/>
            <a:chOff x="-288562" y="1091695"/>
            <a:chExt cx="12011228" cy="4471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5806" y="2194019"/>
              <a:ext cx="3715832" cy="24781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-38" t="9383" r="59364" b="39130"/>
            <a:stretch/>
          </p:blipFill>
          <p:spPr>
            <a:xfrm>
              <a:off x="-288562" y="1396432"/>
              <a:ext cx="2944368" cy="30083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5963" y="1536217"/>
              <a:ext cx="4045398" cy="302521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9526" y="3648791"/>
              <a:ext cx="2933140" cy="17836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t="-7" b="87491"/>
            <a:stretch/>
          </p:blipFill>
          <p:spPr>
            <a:xfrm>
              <a:off x="8789526" y="1091695"/>
              <a:ext cx="2895600" cy="6675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57272" y="3433106"/>
              <a:ext cx="2835056" cy="2129589"/>
            </a:xfrm>
            <a:prstGeom prst="rect">
              <a:avLst/>
            </a:prstGeom>
          </p:spPr>
        </p:pic>
      </p:grpSp>
      <p:sp>
        <p:nvSpPr>
          <p:cNvPr id="19" name="Shape 40"/>
          <p:cNvSpPr txBox="1">
            <a:spLocks/>
          </p:cNvSpPr>
          <p:nvPr/>
        </p:nvSpPr>
        <p:spPr>
          <a:xfrm>
            <a:off x="-782535" y="7599369"/>
            <a:ext cx="14501425" cy="266293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indent="0" defTabSz="584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228600" defTabSz="584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457200" defTabSz="584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685800" defTabSz="584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914400" defTabSz="584200">
              <a:lnSpc>
                <a:spcPct val="80000"/>
              </a:lnSpc>
              <a:spcBef>
                <a:spcPts val="0"/>
              </a:spcBef>
              <a:buSz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4000" b="1" i="0" cap="none" spc="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5000" b="1" i="0" cap="none" spc="0" dirty="0">
                <a:solidFill>
                  <a:schemeClr val="tx1"/>
                </a:solidFill>
                <a:effectLst/>
              </a:rPr>
              <a:t>We have difficulty building and maintaining 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5000" b="1" i="0" cap="none" spc="0" dirty="0">
                <a:solidFill>
                  <a:schemeClr val="tx1"/>
                </a:solidFill>
                <a:effectLst/>
              </a:rPr>
              <a:t>a skilled and ready labor pool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45173" y="9396086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2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534" y="0"/>
            <a:ext cx="14501425" cy="108649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A09C66-E1E5-7F45-99D4-D9DCC2D90C99}"/>
              </a:ext>
            </a:extLst>
          </p:cNvPr>
          <p:cNvGrpSpPr/>
          <p:nvPr/>
        </p:nvGrpSpPr>
        <p:grpSpPr>
          <a:xfrm>
            <a:off x="-288562" y="1091695"/>
            <a:ext cx="12011228" cy="4471000"/>
            <a:chOff x="-288562" y="1091695"/>
            <a:chExt cx="12011228" cy="4471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5806" y="2194019"/>
              <a:ext cx="3715832" cy="24781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-38" t="9383" r="59364" b="39130"/>
            <a:stretch/>
          </p:blipFill>
          <p:spPr>
            <a:xfrm>
              <a:off x="-288562" y="1396432"/>
              <a:ext cx="2944368" cy="30083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5963" y="1536217"/>
              <a:ext cx="4045398" cy="302521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9526" y="3648791"/>
              <a:ext cx="2933140" cy="17836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t="-7" b="87491"/>
            <a:stretch/>
          </p:blipFill>
          <p:spPr>
            <a:xfrm>
              <a:off x="8789526" y="1091695"/>
              <a:ext cx="2895600" cy="6675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57272" y="3433106"/>
              <a:ext cx="2835056" cy="212958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45173" y="9396086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3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2" name="Shape 40">
            <a:extLst>
              <a:ext uri="{FF2B5EF4-FFF2-40B4-BE49-F238E27FC236}">
                <a16:creationId xmlns:a16="http://schemas.microsoft.com/office/drawing/2014/main" id="{74D549A8-4303-D346-8575-56ACE817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48313" y="5619845"/>
            <a:ext cx="14501425" cy="5300452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>
            <a:noAutofit/>
          </a:bodyPr>
          <a:lstStyle/>
          <a:p>
            <a:pPr lvl="2" algn="l"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4000" cap="none" spc="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  <a:p>
            <a:pPr lvl="2" algn="l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000" cap="none" spc="0" dirty="0">
                <a:solidFill>
                  <a:schemeClr val="tx1"/>
                </a:solidFill>
                <a:effectLst/>
              </a:rPr>
              <a:t>We have multiple issues to address:</a:t>
            </a:r>
          </a:p>
          <a:p>
            <a:pPr marL="1371600" lvl="4" indent="-457200" algn="l"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000" cap="none" spc="0" dirty="0">
                <a:solidFill>
                  <a:schemeClr val="tx1"/>
                </a:solidFill>
                <a:effectLst/>
              </a:rPr>
              <a:t>Working adults who are not advancing their skills;</a:t>
            </a:r>
          </a:p>
          <a:p>
            <a:pPr marL="1371600" lvl="4" indent="-457200" algn="l"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000" cap="none" spc="0" dirty="0">
                <a:solidFill>
                  <a:schemeClr val="tx1"/>
                </a:solidFill>
                <a:effectLst/>
              </a:rPr>
              <a:t>Significant business labor needs remain unmet;</a:t>
            </a:r>
          </a:p>
          <a:p>
            <a:pPr marL="1371600" lvl="4" indent="-457200" algn="l"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000" cap="none" spc="0" dirty="0">
                <a:solidFill>
                  <a:schemeClr val="tx1"/>
                </a:solidFill>
                <a:effectLst/>
              </a:rPr>
              <a:t>Large pockets of unemployment among specific groups; and,</a:t>
            </a:r>
          </a:p>
          <a:p>
            <a:pPr marL="1371600" lvl="4" indent="-457200" algn="l">
              <a:spcAft>
                <a:spcPts val="1200"/>
              </a:spcAft>
              <a:buClr>
                <a:schemeClr val="tx1"/>
              </a:buClr>
              <a:buFont typeface="Arial"/>
              <a:buChar char="•"/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000" cap="none" spc="0" dirty="0">
                <a:solidFill>
                  <a:schemeClr val="tx1"/>
                </a:solidFill>
                <a:effectLst/>
              </a:rPr>
              <a:t>A patchwork of eligibility-based programs.</a:t>
            </a:r>
          </a:p>
          <a:p>
            <a:pPr lvl="0" algn="l">
              <a:defRPr sz="1800" cap="none" spc="0">
                <a:solidFill>
                  <a:srgbClr val="000000"/>
                </a:solidFill>
                <a:effectLst/>
              </a:defRPr>
            </a:pPr>
            <a:endParaRPr lang="en-US" sz="3200" cap="none" spc="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6266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8938979"/>
              </p:ext>
            </p:extLst>
          </p:nvPr>
        </p:nvGraphicFramePr>
        <p:xfrm>
          <a:off x="1257300" y="511850"/>
          <a:ext cx="10972799" cy="866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8557" y="511850"/>
            <a:ext cx="5194493" cy="2498049"/>
            <a:chOff x="128752" y="633178"/>
            <a:chExt cx="11761323" cy="46172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3120" y="1430765"/>
              <a:ext cx="3715832" cy="24781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l="-38" t="9383" r="59364" b="39130"/>
            <a:stretch/>
          </p:blipFill>
          <p:spPr>
            <a:xfrm>
              <a:off x="128752" y="633178"/>
              <a:ext cx="2944368" cy="30083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3277" y="772963"/>
              <a:ext cx="4045398" cy="30252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65157" y="3466784"/>
              <a:ext cx="2933140" cy="17836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/>
            <a:srcRect t="-7" b="87491"/>
            <a:stretch/>
          </p:blipFill>
          <p:spPr>
            <a:xfrm>
              <a:off x="8994475" y="3798173"/>
              <a:ext cx="2895600" cy="6675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74586" y="2669852"/>
              <a:ext cx="2835056" cy="212958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4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24598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5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0F601-3C73-FC45-AC30-BA74BD84BB1C}"/>
              </a:ext>
            </a:extLst>
          </p:cNvPr>
          <p:cNvSpPr txBox="1"/>
          <p:nvPr/>
        </p:nvSpPr>
        <p:spPr>
          <a:xfrm>
            <a:off x="545519" y="2900454"/>
            <a:ext cx="11978916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pursuing training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education was the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obvious and easiest choice </a:t>
            </a:r>
          </a:p>
          <a:p>
            <a:pPr algn="ctr" latinLnBrk="1" hangingPunct="0">
              <a:spcBef>
                <a:spcPts val="1800"/>
              </a:spcBef>
              <a:spcAft>
                <a:spcPts val="1800"/>
              </a:spcAft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4500" b="1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Minnesotans to make?</a:t>
            </a:r>
          </a:p>
        </p:txBody>
      </p:sp>
    </p:spTree>
    <p:extLst>
      <p:ext uri="{BB962C8B-B14F-4D97-AF65-F5344CB8AC3E}">
        <p14:creationId xmlns:p14="http://schemas.microsoft.com/office/powerpoint/2010/main" val="15163480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jpg"/>
          <p:cNvPicPr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91354" y="761433"/>
            <a:ext cx="5177623" cy="517762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23789" y="1299193"/>
            <a:ext cx="5540980" cy="4102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4704" spc="376">
                <a:effectLst>
                  <a:outerShdw blurRad="24892" dist="24892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55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Minnesotan with work history participates!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551367" y="2384044"/>
            <a:ext cx="4956465" cy="3469867"/>
            <a:chOff x="289328" y="0"/>
            <a:chExt cx="4956464" cy="3469866"/>
          </a:xfrm>
        </p:grpSpPr>
        <p:grpSp>
          <p:nvGrpSpPr>
            <p:cNvPr id="43" name="Group 43"/>
            <p:cNvGrpSpPr/>
            <p:nvPr/>
          </p:nvGrpSpPr>
          <p:grpSpPr>
            <a:xfrm>
              <a:off x="405284" y="-1"/>
              <a:ext cx="4135556" cy="2732957"/>
              <a:chOff x="0" y="0"/>
              <a:chExt cx="4135555" cy="2732956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0" y="-1"/>
                <a:ext cx="4135556" cy="2732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70"/>
                    </a:moveTo>
                    <a:lnTo>
                      <a:pt x="446" y="6370"/>
                    </a:lnTo>
                    <a:lnTo>
                      <a:pt x="446" y="15230"/>
                    </a:lnTo>
                    <a:lnTo>
                      <a:pt x="0" y="15230"/>
                    </a:lnTo>
                    <a:close/>
                    <a:moveTo>
                      <a:pt x="892" y="6370"/>
                    </a:moveTo>
                    <a:lnTo>
                      <a:pt x="1784" y="6370"/>
                    </a:lnTo>
                    <a:lnTo>
                      <a:pt x="1784" y="15230"/>
                    </a:lnTo>
                    <a:lnTo>
                      <a:pt x="892" y="15230"/>
                    </a:lnTo>
                    <a:close/>
                    <a:moveTo>
                      <a:pt x="2230" y="6370"/>
                    </a:moveTo>
                    <a:lnTo>
                      <a:pt x="14463" y="6370"/>
                    </a:lnTo>
                    <a:lnTo>
                      <a:pt x="14463" y="0"/>
                    </a:lnTo>
                    <a:lnTo>
                      <a:pt x="21600" y="10800"/>
                    </a:lnTo>
                    <a:lnTo>
                      <a:pt x="14463" y="21600"/>
                    </a:lnTo>
                    <a:lnTo>
                      <a:pt x="14463" y="15230"/>
                    </a:lnTo>
                    <a:lnTo>
                      <a:pt x="2230" y="15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blurRad="381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457200">
                  <a:defRPr sz="1200" i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427024" y="805963"/>
                <a:ext cx="3147993" cy="11210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>
                  <a:lnSpc>
                    <a:spcPct val="80000"/>
                  </a:lnSpc>
                  <a:defRPr sz="1800" i="0">
                    <a:solidFill>
                      <a:srgbClr val="000000"/>
                    </a:solidFill>
                    <a:effectLst/>
                  </a:defRPr>
                </a:pPr>
                <a:r>
                  <a:rPr sz="4800" b="1" cap="all" spc="384" dirty="0">
                    <a:solidFill>
                      <a:srgbClr val="FFFFFF"/>
                    </a:solidFill>
                    <a:effectLst>
                      <a:outerShdw blurRad="25400" dist="25400" dir="15000000" rotWithShape="0">
                        <a:srgbClr val="2D2724">
                          <a:alpha val="50000"/>
                        </a:srgbClr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WORK</a:t>
                </a:r>
              </a:p>
              <a:p>
                <a:pPr lvl="0" defTabSz="457200">
                  <a:defRPr sz="1800" i="0">
                    <a:solidFill>
                      <a:srgbClr val="000000"/>
                    </a:solidFill>
                    <a:effectLst/>
                  </a:defRPr>
                </a:pPr>
                <a:r>
                  <a:rPr sz="300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Rockwell"/>
                    <a:ea typeface="Rockwell"/>
                    <a:cs typeface="Rockwell"/>
                    <a:sym typeface="Rockwell"/>
                  </a:rPr>
                  <a:t>Rewards</a:t>
                </a:r>
              </a:p>
            </p:txBody>
          </p:sp>
        </p:grpSp>
        <p:sp>
          <p:nvSpPr>
            <p:cNvPr id="44" name="Shape 44"/>
            <p:cNvSpPr/>
            <p:nvPr/>
          </p:nvSpPr>
          <p:spPr>
            <a:xfrm>
              <a:off x="289328" y="2021657"/>
              <a:ext cx="4956465" cy="1448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30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Your Work,</a:t>
              </a:r>
            </a:p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30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Your Rewards,</a:t>
              </a:r>
            </a:p>
            <a:p>
              <a:pPr lvl="0" algn="l" defTabSz="457200">
                <a:defRPr sz="1800" i="0">
                  <a:solidFill>
                    <a:srgbClr val="000000"/>
                  </a:solidFill>
                  <a:effectLst/>
                </a:defRPr>
              </a:pPr>
              <a:r>
                <a:rPr sz="3000" b="1" dirty="0">
                  <a:uFill>
                    <a:solidFill>
                      <a:srgbClr val="76923C"/>
                    </a:solidFill>
                  </a:uFill>
                  <a:latin typeface="Rockwell"/>
                  <a:ea typeface="Rockwell"/>
                  <a:cs typeface="Rockwell"/>
                  <a:sym typeface="Rockwell"/>
                </a:rPr>
                <a:t>O u r   F u t u r 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6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2" name="Shape 34">
            <a:extLst>
              <a:ext uri="{FF2B5EF4-FFF2-40B4-BE49-F238E27FC236}">
                <a16:creationId xmlns:a16="http://schemas.microsoft.com/office/drawing/2014/main" id="{5488F7E1-BE2E-87C5-DBD6-BFCCDF584906}"/>
              </a:ext>
            </a:extLst>
          </p:cNvPr>
          <p:cNvSpPr txBox="1">
            <a:spLocks/>
          </p:cNvSpPr>
          <p:nvPr/>
        </p:nvSpPr>
        <p:spPr>
          <a:xfrm>
            <a:off x="757814" y="7192572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5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point earned </a:t>
            </a:r>
          </a:p>
          <a:p>
            <a:pPr lvl="0" algn="ctr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5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every week worked.</a:t>
            </a:r>
          </a:p>
        </p:txBody>
      </p:sp>
    </p:spTree>
    <p:extLst>
      <p:ext uri="{BB962C8B-B14F-4D97-AF65-F5344CB8AC3E}">
        <p14:creationId xmlns:p14="http://schemas.microsoft.com/office/powerpoint/2010/main" val="42538415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545519" y="2870200"/>
            <a:ext cx="5144468" cy="449860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times a year, </a:t>
            </a:r>
            <a:br>
              <a:rPr lang="en-US"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 </a:t>
            </a:r>
            <a:r>
              <a:rPr lang="en-US"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working Minnesotans </a:t>
            </a:r>
            <a:r>
              <a:rPr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be prompted</a:t>
            </a:r>
            <a:r>
              <a:rPr lang="en-US"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upgrade their skills</a:t>
            </a:r>
            <a:r>
              <a:rPr lang="en-US" sz="4000" b="0" cap="none" spc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sz="4000" b="0" cap="none" spc="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7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3FE5D86-1542-05E0-1CD5-67A7317B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45" y="1756098"/>
            <a:ext cx="6381136" cy="62414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932482" y="796212"/>
            <a:ext cx="112014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4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4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invitation to advance your skills...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556587" y="2785706"/>
            <a:ext cx="7800393" cy="41821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i="1" cap="none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your work, you've earned 258 points in the last five years!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2000" i="1" cap="none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i="1" cap="none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redeem those points for additional training in your field; or, consider new work in these high-demand, high-growth occupations...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2000" i="1" cap="none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i="1" cap="none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points are redeemable at any Minnesota educational institution.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8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" name="Shape 34">
            <a:extLst>
              <a:ext uri="{FF2B5EF4-FFF2-40B4-BE49-F238E27FC236}">
                <a16:creationId xmlns:a16="http://schemas.microsoft.com/office/drawing/2014/main" id="{88FA0E9B-54FB-AD58-08D6-A0C2499A9ED4}"/>
              </a:ext>
            </a:extLst>
          </p:cNvPr>
          <p:cNvSpPr txBox="1">
            <a:spLocks/>
          </p:cNvSpPr>
          <p:nvPr/>
        </p:nvSpPr>
        <p:spPr>
          <a:xfrm>
            <a:off x="757814" y="7192572"/>
            <a:ext cx="11731949" cy="1714500"/>
          </a:xfrm>
          <a:prstGeom prst="rect">
            <a:avLst/>
          </a:prstGeom>
          <a:solidFill>
            <a:schemeClr val="accent5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3982" b="1" i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 sz="1800" cap="none" spc="0">
                <a:solidFill>
                  <a:srgbClr val="000000"/>
                </a:solidFill>
                <a:effectLst/>
              </a:defRPr>
            </a:pPr>
            <a:r>
              <a:rPr lang="en-US" sz="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you something of value based on your work</a:t>
            </a:r>
            <a:r>
              <a:rPr lang="en-US" sz="5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0">
            <a:extLst>
              <a:ext uri="{FF2B5EF4-FFF2-40B4-BE49-F238E27FC236}">
                <a16:creationId xmlns:a16="http://schemas.microsoft.com/office/drawing/2014/main" id="{94CB4DBE-1E77-214A-90D4-13F7BD10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" y="469497"/>
            <a:ext cx="116078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lang="en-US" sz="45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creates a flexible currency earned through work</a:t>
            </a:r>
            <a:endParaRPr sz="45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45519" y="2183997"/>
            <a:ext cx="5334001" cy="2900538"/>
          </a:xfrm>
          <a:prstGeom prst="rect">
            <a:avLst/>
          </a:prstGeom>
          <a:solidFill>
            <a:schemeClr val="bg2"/>
          </a:solidFill>
          <a:effectLst>
            <a:outerShdw blurRad="38100" dist="25400" dir="5760000" rotWithShape="0">
              <a:srgbClr val="FFFFFF">
                <a:alpha val="30000"/>
              </a:srgbClr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is paid for by redeeming points; or with combinations of </a:t>
            </a:r>
            <a:r>
              <a:rPr lang="en-US" sz="3000" i="1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</a:t>
            </a:r>
            <a:r>
              <a:rPr lang="en-US" sz="300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cap="none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other sources</a:t>
            </a:r>
            <a:r>
              <a:rPr sz="3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5" name="Shape 55"/>
          <p:cNvSpPr/>
          <p:nvPr/>
        </p:nvSpPr>
        <p:spPr>
          <a:xfrm>
            <a:off x="5963588" y="7204175"/>
            <a:ext cx="6189731" cy="19697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 i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gifted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transferred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341566" y="2478094"/>
            <a:ext cx="4730751" cy="443198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0" rIns="274320" bIns="0" anchor="ctr">
            <a:spAutoFit/>
          </a:bodyPr>
          <a:lstStyle>
            <a:lvl1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3200" i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pool existing public funds, supplemented by 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variety of private and philanthropic sources.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57" y="9173945"/>
            <a:ext cx="7739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926164E-1695-CB44-8F2F-DC34EBC6D555}" type="slidenum">
              <a:rPr kumimoji="0" lang="en-US" sz="2000" b="0" i="1" u="none" strike="noStrike" cap="none" spc="0" normalizeH="0" baseline="0" smtClean="0">
                <a:ln>
                  <a:noFill/>
                </a:ln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9</a:t>
            </a:fld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13" name="Shape 56">
            <a:extLst>
              <a:ext uri="{FF2B5EF4-FFF2-40B4-BE49-F238E27FC236}">
                <a16:creationId xmlns:a16="http://schemas.microsoft.com/office/drawing/2014/main" id="{C8264A25-5625-8C46-BF6D-8AA633C7C83A}"/>
              </a:ext>
            </a:extLst>
          </p:cNvPr>
          <p:cNvSpPr/>
          <p:nvPr/>
        </p:nvSpPr>
        <p:spPr>
          <a:xfrm>
            <a:off x="932483" y="5234406"/>
            <a:ext cx="4197204" cy="393954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0" rIns="274320" bIns="0" anchor="ctr">
            <a:spAutoFit/>
          </a:bodyPr>
          <a:lstStyle>
            <a:lvl1pPr>
              <a:defRPr sz="3000" i="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3200" i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Rewards 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be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valued differentially to address specific labor market needs</a:t>
            </a:r>
            <a:r>
              <a:rPr sz="32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sz="32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{04216754-8476-764B-B9CD-1CD839719897}tf10001063</Template>
  <TotalTime>3292</TotalTime>
  <Words>801</Words>
  <Application>Microsoft Macintosh PowerPoint</Application>
  <PresentationFormat>Custom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Avenir Next Demi Bold</vt:lpstr>
      <vt:lpstr>Avenir Next Medium</vt:lpstr>
      <vt:lpstr>Calibri</vt:lpstr>
      <vt:lpstr>Century Gothic</vt:lpstr>
      <vt:lpstr>Helvetica</vt:lpstr>
      <vt:lpstr>Helvetica Neue</vt:lpstr>
      <vt:lpstr>Rockwell</vt:lpstr>
      <vt:lpstr>Times New Roman</vt:lpstr>
      <vt:lpstr>Verdana</vt:lpstr>
      <vt:lpstr>Mesh</vt:lpstr>
      <vt:lpstr>W O R K   R E W A R D S</vt:lpstr>
      <vt:lpstr>PowerPoint Presentation</vt:lpstr>
      <vt:lpstr>PowerPoint Presentation</vt:lpstr>
      <vt:lpstr>PowerPoint Presentation</vt:lpstr>
      <vt:lpstr>PowerPoint Presentation</vt:lpstr>
      <vt:lpstr>Every Minnesotan with work history participates!</vt:lpstr>
      <vt:lpstr>Three times a year,  2.6 Million working Minnesotans would be prompted to upgrade their skills.</vt:lpstr>
      <vt:lpstr>An invitation to advance your skills...</vt:lpstr>
      <vt:lpstr>Work Rewards creates a flexible currency earned through work</vt:lpstr>
      <vt:lpstr>Work Rewards addresses multiple issues through a single mechanism </vt:lpstr>
      <vt:lpstr>OVER TIME...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o r k   R e w a r d s</dc:title>
  <cp:lastModifiedBy>Luke Weisberg</cp:lastModifiedBy>
  <cp:revision>35</cp:revision>
  <cp:lastPrinted>2015-06-10T22:33:38Z</cp:lastPrinted>
  <dcterms:modified xsi:type="dcterms:W3CDTF">2022-09-09T17:07:34Z</dcterms:modified>
</cp:coreProperties>
</file>